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  <p:embeddedFont>
      <p:font typeface="Rubik SemiBold"/>
      <p:regular r:id="rId21"/>
      <p:bold r:id="rId22"/>
      <p:italic r:id="rId23"/>
      <p:boldItalic r:id="rId24"/>
    </p:embeddedFont>
    <p:embeddedFont>
      <p:font typeface="Rubik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22" Type="http://schemas.openxmlformats.org/officeDocument/2006/relationships/font" Target="fonts/RubikSemiBold-bold.fntdata"/><Relationship Id="rId21" Type="http://schemas.openxmlformats.org/officeDocument/2006/relationships/font" Target="fonts/RubikSemiBold-regular.fntdata"/><Relationship Id="rId24" Type="http://schemas.openxmlformats.org/officeDocument/2006/relationships/font" Target="fonts/RubikSemiBold-boldItalic.fntdata"/><Relationship Id="rId23" Type="http://schemas.openxmlformats.org/officeDocument/2006/relationships/font" Target="fonts/Rubik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ubik-bold.fntdata"/><Relationship Id="rId25" Type="http://schemas.openxmlformats.org/officeDocument/2006/relationships/font" Target="fonts/Rubik-regular.fntdata"/><Relationship Id="rId28" Type="http://schemas.openxmlformats.org/officeDocument/2006/relationships/font" Target="fonts/Rubik-boldItalic.fntdata"/><Relationship Id="rId27" Type="http://schemas.openxmlformats.org/officeDocument/2006/relationships/font" Target="fonts/Rubik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1.xml"/><Relationship Id="rId19" Type="http://schemas.openxmlformats.org/officeDocument/2006/relationships/font" Target="fonts/ProximaNova-italic.fntdata"/><Relationship Id="rId18" Type="http://schemas.openxmlformats.org/officeDocument/2006/relationships/font" Target="fonts/ProximaNova-bold.fntdata"/></Relationships>
</file>

<file path=ppt/media/image1.png>
</file>

<file path=ppt/media/image10.png>
</file>

<file path=ppt/media/image11.gif>
</file>

<file path=ppt/media/image12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f621daf089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f621daf089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f68dc837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f68dc837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f621daf08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f621daf08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Head tracking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	La cámara sigue a la cabeza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Control del movimiento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	Te mueves mirando fijamente las puertas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Brillo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 distintas salas tienen una iluminación similar para no producir incomodidad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Interacción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Comienza en una sala principal donde cuando estés preparado para comenzar a jugar debes acceder a una de las puertas.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Disparador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Enfocando cierta cantidad de tiempo emula un botón, es la principal forma de interacción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Retícula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 donde la creemos necesaria hemos incluido una retícula para mejorar la puntería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Zona de confort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Dentro de las salas siempre aparecerás mirando un minijuego, para realizarlo no es necesario realizar giros de cabeza superiores a 60º respecto el centro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f621daf08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f621daf08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f621daf089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f621daf089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f621daf089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f621daf08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f621daf089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f621daf089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f621daf08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f621daf08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f621daf08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f621daf08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f621daf08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f621daf08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r0kmekw2i_gpBMK9qTWyn3FHuN_-KNCo/view" TargetMode="External"/><Relationship Id="rId4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r3QjzjrXc8XGd4GLG7k_FI7Iz1BXpDVF/view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258825" y="1262725"/>
            <a:ext cx="5361000" cy="82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 SemiBold"/>
                <a:ea typeface="Rubik SemiBold"/>
                <a:cs typeface="Rubik SemiBold"/>
                <a:sym typeface="Rubik SemiBold"/>
              </a:rPr>
              <a:t>Puzzle Room</a:t>
            </a:r>
            <a:endParaRPr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258825" y="3582025"/>
            <a:ext cx="4144500" cy="12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Daniel Dóniz García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Enrique Álvarez Mesa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Roberto Carrazana Pernía</a:t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2688" y="1421600"/>
            <a:ext cx="2848725" cy="32048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idx="1" type="subTitle"/>
          </p:nvPr>
        </p:nvSpPr>
        <p:spPr>
          <a:xfrm>
            <a:off x="483050" y="130200"/>
            <a:ext cx="2743500" cy="5730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Demostración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25" name="Google Shape;125;p22" title="screen-20230118-162212~5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2127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Muchas gracias por su atención.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¿Alguna pregunta?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174575" y="167900"/>
            <a:ext cx="4234200" cy="18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500">
                <a:latin typeface="Rubik"/>
                <a:ea typeface="Rubik"/>
                <a:cs typeface="Rubik"/>
                <a:sym typeface="Rubik"/>
              </a:rPr>
              <a:t>Recomendaciones de diseño para aplicaciones RV</a:t>
            </a:r>
            <a:endParaRPr sz="35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7" name="Google Shape;67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●"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Head </a:t>
            </a:r>
            <a:r>
              <a:rPr lang="es">
                <a:latin typeface="Rubik"/>
                <a:ea typeface="Rubik"/>
                <a:cs typeface="Rubik"/>
                <a:sym typeface="Rubik"/>
              </a:rPr>
              <a:t>tracking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●"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Control del movimiento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●"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Brillo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●"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Interacción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●"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Disparador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●"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Retícula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●"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Zona de confort</a:t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463" y="2366600"/>
            <a:ext cx="3320421" cy="277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idx="1" type="subTitle"/>
          </p:nvPr>
        </p:nvSpPr>
        <p:spPr>
          <a:xfrm>
            <a:off x="371800" y="685900"/>
            <a:ext cx="5703900" cy="3393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Char char="●"/>
            </a:pPr>
            <a:r>
              <a:rPr lang="es" sz="2000">
                <a:latin typeface="Rubik"/>
                <a:ea typeface="Rubik"/>
                <a:cs typeface="Rubik"/>
                <a:sym typeface="Rubik"/>
              </a:rPr>
              <a:t>Tres salas. Cada una con un puzzle a resolver</a:t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Char char="●"/>
            </a:pPr>
            <a:r>
              <a:rPr lang="es" sz="2000">
                <a:latin typeface="Rubik"/>
                <a:ea typeface="Rubik"/>
                <a:cs typeface="Rubik"/>
                <a:sym typeface="Rubik"/>
              </a:rPr>
              <a:t>Única entrada: mirada</a:t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Char char="●"/>
            </a:pPr>
            <a:r>
              <a:rPr lang="es" sz="2000">
                <a:latin typeface="Rubik"/>
                <a:ea typeface="Rubik"/>
                <a:cs typeface="Rubik"/>
                <a:sym typeface="Rubik"/>
              </a:rPr>
              <a:t>Sin desplazamiento de cámara, </a:t>
            </a:r>
            <a:r>
              <a:rPr lang="es" sz="2000">
                <a:latin typeface="Rubik"/>
                <a:ea typeface="Rubik"/>
                <a:cs typeface="Rubik"/>
                <a:sym typeface="Rubik"/>
              </a:rPr>
              <a:t>sólo</a:t>
            </a:r>
            <a:r>
              <a:rPr lang="es" sz="2000">
                <a:latin typeface="Rubik"/>
                <a:ea typeface="Rubik"/>
                <a:cs typeface="Rubik"/>
                <a:sym typeface="Rubik"/>
              </a:rPr>
              <a:t> rotación.</a:t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4" name="Google Shape;74;p15"/>
          <p:cNvSpPr txBox="1"/>
          <p:nvPr>
            <p:ph idx="1" type="subTitle"/>
          </p:nvPr>
        </p:nvSpPr>
        <p:spPr>
          <a:xfrm>
            <a:off x="564225" y="368350"/>
            <a:ext cx="2743500" cy="5730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Funcionamiento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6001813" y="2005637"/>
            <a:ext cx="2799150" cy="31490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290625" y="447750"/>
            <a:ext cx="8649300" cy="3393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ubik"/>
              <a:ea typeface="Rubik"/>
              <a:cs typeface="Rubik"/>
              <a:sym typeface="Rubik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ubik"/>
              <a:buChar char="●"/>
            </a:pPr>
            <a:r>
              <a:rPr lang="es" sz="1900">
                <a:latin typeface="Rubik"/>
                <a:ea typeface="Rubik"/>
                <a:cs typeface="Rubik"/>
                <a:sym typeface="Rubik"/>
              </a:rPr>
              <a:t>Puertas a cada sala</a:t>
            </a:r>
            <a:endParaRPr sz="1900">
              <a:latin typeface="Rubik"/>
              <a:ea typeface="Rubik"/>
              <a:cs typeface="Rubik"/>
              <a:sym typeface="Rubik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ubik"/>
              <a:buChar char="●"/>
            </a:pPr>
            <a:r>
              <a:rPr lang="es" sz="1900">
                <a:latin typeface="Rubik"/>
                <a:ea typeface="Rubik"/>
                <a:cs typeface="Rubik"/>
                <a:sym typeface="Rubik"/>
              </a:rPr>
              <a:t>Mirar una puerta durante aproximadamente 3 segundos para entrar.</a:t>
            </a:r>
            <a:endParaRPr sz="19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8613" y="2143525"/>
            <a:ext cx="6393325" cy="2699749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483050" y="130200"/>
            <a:ext cx="2743500" cy="5730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Lobby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4316700" y="3745975"/>
            <a:ext cx="510600" cy="488400"/>
          </a:xfrm>
          <a:prstGeom prst="mathMultiply">
            <a:avLst>
              <a:gd fmla="val 10606" name="adj1"/>
            </a:avLst>
          </a:prstGeom>
          <a:solidFill>
            <a:srgbClr val="FF0000"/>
          </a:solidFill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290625" y="447750"/>
            <a:ext cx="8649300" cy="3393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Char char="●"/>
            </a:pPr>
            <a:r>
              <a:rPr lang="es" sz="2000">
                <a:latin typeface="Rubik"/>
                <a:ea typeface="Rubik"/>
                <a:cs typeface="Rubik"/>
                <a:sym typeface="Rubik"/>
              </a:rPr>
              <a:t>Una pieza es movible si hay un espacio vacío adyacente a ella.</a:t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ubik"/>
              <a:buChar char="●"/>
            </a:pPr>
            <a:r>
              <a:rPr lang="es" sz="2000">
                <a:latin typeface="Rubik"/>
                <a:ea typeface="Rubik"/>
                <a:cs typeface="Rubik"/>
                <a:sym typeface="Rubik"/>
              </a:rPr>
              <a:t>Mirar una pieza movible hará que se desplace.</a:t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9" name="Google Shape;89;p17"/>
          <p:cNvSpPr txBox="1"/>
          <p:nvPr>
            <p:ph idx="1" type="subTitle"/>
          </p:nvPr>
        </p:nvSpPr>
        <p:spPr>
          <a:xfrm>
            <a:off x="483050" y="130200"/>
            <a:ext cx="2743500" cy="5730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Slide Puzzle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500" y="2690199"/>
            <a:ext cx="2876100" cy="2030201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6700" y="2534737"/>
            <a:ext cx="4491350" cy="2341125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idx="1" type="subTitle"/>
          </p:nvPr>
        </p:nvSpPr>
        <p:spPr>
          <a:xfrm>
            <a:off x="483050" y="130200"/>
            <a:ext cx="2743500" cy="5730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Demostración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038" y="1083000"/>
            <a:ext cx="7271926" cy="3745800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idx="1" type="subTitle"/>
          </p:nvPr>
        </p:nvSpPr>
        <p:spPr>
          <a:xfrm>
            <a:off x="290625" y="447750"/>
            <a:ext cx="8649300" cy="3393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ubik"/>
              <a:ea typeface="Rubik"/>
              <a:cs typeface="Rubik"/>
              <a:sym typeface="Rubik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ubik"/>
              <a:buChar char="●"/>
            </a:pPr>
            <a:r>
              <a:rPr lang="es" sz="1900">
                <a:latin typeface="Rubik"/>
                <a:ea typeface="Rubik"/>
                <a:cs typeface="Rubik"/>
                <a:sym typeface="Rubik"/>
              </a:rPr>
              <a:t>Rompecabezas clásico.</a:t>
            </a:r>
            <a:endParaRPr sz="1900">
              <a:latin typeface="Rubik"/>
              <a:ea typeface="Rubik"/>
              <a:cs typeface="Rubik"/>
              <a:sym typeface="Rubik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ubik"/>
              <a:buChar char="●"/>
            </a:pPr>
            <a:r>
              <a:rPr lang="es" sz="1900">
                <a:latin typeface="Rubik"/>
                <a:ea typeface="Rubik"/>
                <a:cs typeface="Rubik"/>
                <a:sym typeface="Rubik"/>
              </a:rPr>
              <a:t>Enfocar la mirada con una pieza para seleccionarla.</a:t>
            </a:r>
            <a:endParaRPr sz="1900">
              <a:latin typeface="Rubik"/>
              <a:ea typeface="Rubik"/>
              <a:cs typeface="Rubik"/>
              <a:sym typeface="Rubik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ubik"/>
              <a:buChar char="●"/>
            </a:pPr>
            <a:r>
              <a:rPr lang="es" sz="1900">
                <a:latin typeface="Rubik"/>
                <a:ea typeface="Rubik"/>
                <a:cs typeface="Rubik"/>
                <a:sym typeface="Rubik"/>
              </a:rPr>
              <a:t>Guiarla hasta la posición correcta</a:t>
            </a:r>
            <a:endParaRPr sz="19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3" name="Google Shape;103;p19"/>
          <p:cNvSpPr txBox="1"/>
          <p:nvPr>
            <p:ph idx="1" type="subTitle"/>
          </p:nvPr>
        </p:nvSpPr>
        <p:spPr>
          <a:xfrm>
            <a:off x="483050" y="130200"/>
            <a:ext cx="2743500" cy="5730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Jigsaw</a:t>
            </a:r>
            <a:r>
              <a:rPr lang="es">
                <a:latin typeface="Rubik"/>
                <a:ea typeface="Rubik"/>
                <a:cs typeface="Rubik"/>
                <a:sym typeface="Rubik"/>
              </a:rPr>
              <a:t> Puzzle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625" y="2869725"/>
            <a:ext cx="3527725" cy="165662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8725" y="2872699"/>
            <a:ext cx="3527726" cy="16506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0674" y="371550"/>
            <a:ext cx="2285450" cy="20566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idx="1" type="subTitle"/>
          </p:nvPr>
        </p:nvSpPr>
        <p:spPr>
          <a:xfrm>
            <a:off x="483050" y="130200"/>
            <a:ext cx="2743500" cy="5730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Demostración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12" name="Google Shape;112;p20" title="Mi película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857250"/>
            <a:ext cx="4572000" cy="34290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idx="1" type="subTitle"/>
          </p:nvPr>
        </p:nvSpPr>
        <p:spPr>
          <a:xfrm>
            <a:off x="290625" y="447750"/>
            <a:ext cx="8649300" cy="2973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ubik"/>
              <a:buChar char="●"/>
            </a:pPr>
            <a:r>
              <a:rPr lang="es" sz="1900">
                <a:latin typeface="Rubik"/>
                <a:ea typeface="Rubik"/>
                <a:cs typeface="Rubik"/>
                <a:sym typeface="Rubik"/>
              </a:rPr>
              <a:t>Buscar las parejas de cartas.</a:t>
            </a:r>
            <a:endParaRPr sz="1900">
              <a:latin typeface="Rubik"/>
              <a:ea typeface="Rubik"/>
              <a:cs typeface="Rubik"/>
              <a:sym typeface="Rubik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ubik"/>
              <a:buChar char="●"/>
            </a:pPr>
            <a:r>
              <a:rPr lang="es" sz="1900">
                <a:latin typeface="Rubik"/>
                <a:ea typeface="Rubik"/>
                <a:cs typeface="Rubik"/>
                <a:sym typeface="Rubik"/>
              </a:rPr>
              <a:t>Mirar una carta durante 2 segundos provocará que esta se dé la vuelta.</a:t>
            </a:r>
            <a:endParaRPr sz="1900">
              <a:latin typeface="Rubik"/>
              <a:ea typeface="Rubik"/>
              <a:cs typeface="Rubik"/>
              <a:sym typeface="Rubik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ubik"/>
              <a:buChar char="●"/>
            </a:pPr>
            <a:r>
              <a:rPr lang="es" sz="1900">
                <a:latin typeface="Rubik"/>
                <a:ea typeface="Rubik"/>
                <a:cs typeface="Rubik"/>
                <a:sym typeface="Rubik"/>
              </a:rPr>
              <a:t>Al voltear dos iguales, estas permanecerán boca arriba para siempre. En caso contrario, volverán a su estado inicial. </a:t>
            </a:r>
            <a:endParaRPr sz="1900">
              <a:latin typeface="Rubik"/>
              <a:ea typeface="Rubik"/>
              <a:cs typeface="Rubik"/>
              <a:sym typeface="Rubik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ubik"/>
              <a:buChar char="●"/>
            </a:pPr>
            <a:r>
              <a:rPr lang="es" sz="1900">
                <a:latin typeface="Rubik"/>
                <a:ea typeface="Rubik"/>
                <a:cs typeface="Rubik"/>
                <a:sym typeface="Rubik"/>
              </a:rPr>
              <a:t>El juego termina una vez se hayan encontrado todas las parejas.</a:t>
            </a:r>
            <a:endParaRPr sz="1900"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18" name="Google Shape;118;p21"/>
          <p:cNvSpPr txBox="1"/>
          <p:nvPr>
            <p:ph idx="1" type="subTitle"/>
          </p:nvPr>
        </p:nvSpPr>
        <p:spPr>
          <a:xfrm>
            <a:off x="483050" y="130200"/>
            <a:ext cx="2743500" cy="5730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ubik"/>
                <a:ea typeface="Rubik"/>
                <a:cs typeface="Rubik"/>
                <a:sym typeface="Rubik"/>
              </a:rPr>
              <a:t>Match 2</a:t>
            </a:r>
            <a:r>
              <a:rPr lang="es">
                <a:latin typeface="Rubik"/>
                <a:ea typeface="Rubik"/>
                <a:cs typeface="Rubik"/>
                <a:sym typeface="Rubik"/>
              </a:rPr>
              <a:t> Puzzle</a:t>
            </a:r>
            <a:endParaRPr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0486" y="2994375"/>
            <a:ext cx="3323025" cy="1935250"/>
          </a:xfrm>
          <a:prstGeom prst="rect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